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miguel.ramos@elar.cl"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7ulPvNBitA"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C6B3F6-D587-4DAF-9D49-AA5E3B0D64BA}"/>
              </a:ext>
            </a:extLst>
          </p:cNvPr>
          <p:cNvSpPr>
            <a:spLocks noGrp="1"/>
          </p:cNvSpPr>
          <p:nvPr>
            <p:ph type="ctrTitle"/>
          </p:nvPr>
        </p:nvSpPr>
        <p:spPr>
          <a:xfrm>
            <a:off x="1620614" y="1470837"/>
            <a:ext cx="8825658" cy="3329581"/>
          </a:xfrm>
        </p:spPr>
        <p:txBody>
          <a:bodyPr/>
          <a:lstStyle/>
          <a:p>
            <a:pPr algn="ctr"/>
            <a:r>
              <a:rPr lang="es-ES" b="1" dirty="0"/>
              <a:t>Implementación de planes de entrenamiento </a:t>
            </a:r>
            <a:endParaRPr lang="es-CL" b="1" dirty="0"/>
          </a:p>
        </p:txBody>
      </p:sp>
      <p:sp>
        <p:nvSpPr>
          <p:cNvPr id="3" name="Subtítulo 2">
            <a:extLst>
              <a:ext uri="{FF2B5EF4-FFF2-40B4-BE49-F238E27FC236}">
                <a16:creationId xmlns:a16="http://schemas.microsoft.com/office/drawing/2014/main" xmlns="" id="{8FCAFFCE-E8BD-4D37-8164-B43E4C7B8727}"/>
              </a:ext>
            </a:extLst>
          </p:cNvPr>
          <p:cNvSpPr>
            <a:spLocks noGrp="1"/>
          </p:cNvSpPr>
          <p:nvPr>
            <p:ph type="subTitle" idx="1"/>
          </p:nvPr>
        </p:nvSpPr>
        <p:spPr>
          <a:xfrm>
            <a:off x="1620614" y="4782697"/>
            <a:ext cx="8825658" cy="861420"/>
          </a:xfrm>
        </p:spPr>
        <p:txBody>
          <a:bodyPr>
            <a:noAutofit/>
          </a:bodyPr>
          <a:lstStyle/>
          <a:p>
            <a:pPr algn="ctr"/>
            <a:r>
              <a:rPr lang="es-ES" sz="1600" b="1" dirty="0"/>
              <a:t>Unidad 1</a:t>
            </a:r>
          </a:p>
          <a:p>
            <a:pPr algn="ctr"/>
            <a:r>
              <a:rPr lang="es-ES" sz="1600" b="1" dirty="0"/>
              <a:t>Profesor </a:t>
            </a:r>
            <a:r>
              <a:rPr lang="es-CL" sz="1600" b="1" dirty="0"/>
              <a:t>miguel ramos </a:t>
            </a:r>
          </a:p>
          <a:p>
            <a:pPr algn="ctr"/>
            <a:r>
              <a:rPr lang="es-CL" sz="1600" b="1" dirty="0"/>
              <a:t>Miguel.ramos@elar.cl</a:t>
            </a:r>
            <a:endParaRPr lang="es-ES" sz="1600" b="1" dirty="0"/>
          </a:p>
        </p:txBody>
      </p:sp>
      <p:pic>
        <p:nvPicPr>
          <p:cNvPr id="4" name="Imagen 3">
            <a:extLst>
              <a:ext uri="{FF2B5EF4-FFF2-40B4-BE49-F238E27FC236}">
                <a16:creationId xmlns:a16="http://schemas.microsoft.com/office/drawing/2014/main" xmlns="" id="{73AE9A51-EDFC-4278-9678-DEAAEEE0D1C1}"/>
              </a:ext>
            </a:extLst>
          </p:cNvPr>
          <p:cNvPicPr>
            <a:picLocks noChangeAspect="1"/>
          </p:cNvPicPr>
          <p:nvPr/>
        </p:nvPicPr>
        <p:blipFill>
          <a:blip r:embed="rId2"/>
          <a:stretch>
            <a:fillRect/>
          </a:stretch>
        </p:blipFill>
        <p:spPr>
          <a:xfrm>
            <a:off x="197210" y="112660"/>
            <a:ext cx="1335140" cy="1335140"/>
          </a:xfrm>
          <a:prstGeom prst="rect">
            <a:avLst/>
          </a:prstGeom>
        </p:spPr>
      </p:pic>
      <p:pic>
        <p:nvPicPr>
          <p:cNvPr id="5" name="Imagen 4">
            <a:extLst>
              <a:ext uri="{FF2B5EF4-FFF2-40B4-BE49-F238E27FC236}">
                <a16:creationId xmlns:a16="http://schemas.microsoft.com/office/drawing/2014/main" xmlns="" id="{2C5710CC-D28F-4914-8E4B-CDEC72FEB3AF}"/>
              </a:ext>
            </a:extLst>
          </p:cNvPr>
          <p:cNvPicPr>
            <a:picLocks noChangeAspect="1"/>
          </p:cNvPicPr>
          <p:nvPr/>
        </p:nvPicPr>
        <p:blipFill>
          <a:blip r:embed="rId3"/>
          <a:stretch>
            <a:fillRect/>
          </a:stretch>
        </p:blipFill>
        <p:spPr>
          <a:xfrm>
            <a:off x="10446272" y="112660"/>
            <a:ext cx="1548518" cy="1335140"/>
          </a:xfrm>
          <a:prstGeom prst="rect">
            <a:avLst/>
          </a:prstGeom>
        </p:spPr>
      </p:pic>
    </p:spTree>
    <p:extLst>
      <p:ext uri="{BB962C8B-B14F-4D97-AF65-F5344CB8AC3E}">
        <p14:creationId xmlns:p14="http://schemas.microsoft.com/office/powerpoint/2010/main" val="391672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3CB93E3B-628A-4304-B9D4-7D72942D1E8F}"/>
              </a:ext>
            </a:extLst>
          </p:cNvPr>
          <p:cNvPicPr>
            <a:picLocks noChangeAspect="1"/>
          </p:cNvPicPr>
          <p:nvPr/>
        </p:nvPicPr>
        <p:blipFill>
          <a:blip r:embed="rId2"/>
          <a:stretch>
            <a:fillRect/>
          </a:stretch>
        </p:blipFill>
        <p:spPr>
          <a:xfrm>
            <a:off x="3047736" y="0"/>
            <a:ext cx="6096528" cy="1176630"/>
          </a:xfrm>
          <a:prstGeom prst="rect">
            <a:avLst/>
          </a:prstGeom>
        </p:spPr>
      </p:pic>
      <p:sp>
        <p:nvSpPr>
          <p:cNvPr id="3" name="Rectángulo 2">
            <a:extLst>
              <a:ext uri="{FF2B5EF4-FFF2-40B4-BE49-F238E27FC236}">
                <a16:creationId xmlns:a16="http://schemas.microsoft.com/office/drawing/2014/main" xmlns="" id="{82FCA61A-7364-4C54-9AD4-9DD211215729}"/>
              </a:ext>
            </a:extLst>
          </p:cNvPr>
          <p:cNvSpPr/>
          <p:nvPr/>
        </p:nvSpPr>
        <p:spPr>
          <a:xfrm>
            <a:off x="400050" y="1176630"/>
            <a:ext cx="11563350" cy="1815882"/>
          </a:xfrm>
          <a:prstGeom prst="rect">
            <a:avLst/>
          </a:prstGeom>
        </p:spPr>
        <p:txBody>
          <a:bodyPr wrap="square">
            <a:spAutoFit/>
          </a:bodyPr>
          <a:lstStyle/>
          <a:p>
            <a:r>
              <a:rPr lang="es-ES" sz="1600" b="1" dirty="0"/>
              <a:t>3.Principio de la continuidad: </a:t>
            </a:r>
          </a:p>
          <a:p>
            <a:r>
              <a:rPr lang="es-ES" sz="1600" dirty="0"/>
              <a:t>Debemos </a:t>
            </a:r>
            <a:r>
              <a:rPr lang="es-ES" sz="1600" dirty="0" err="1"/>
              <a:t>prácticar</a:t>
            </a:r>
            <a:r>
              <a:rPr lang="es-ES" sz="1600" dirty="0"/>
              <a:t> el ejercicio físico de manera frecuente y de esa forma aprovechar los efectos positivos que las sobre compensaciones nos otorgan. Si nos tomamos demasiados días de descanso luego de nuestro último entrenamiento perderemos los efectos positivos que la sobre compensación nos había entregado . Si esto ocurre cuando hemos tenido una buena adaptación al esfuerzo notaremos una perdida progresiva de nuestra condición física anteriormente obtenida.  es por esta razón que nos es provechoso no sólo mantener sino que también aumentar nuestra práctica de ejercicio físico.</a:t>
            </a:r>
          </a:p>
        </p:txBody>
      </p:sp>
      <p:sp>
        <p:nvSpPr>
          <p:cNvPr id="4" name="Rectángulo 3">
            <a:extLst>
              <a:ext uri="{FF2B5EF4-FFF2-40B4-BE49-F238E27FC236}">
                <a16:creationId xmlns:a16="http://schemas.microsoft.com/office/drawing/2014/main" xmlns="" id="{266CC183-0E67-4DE0-AC1E-C8C1EB673785}"/>
              </a:ext>
            </a:extLst>
          </p:cNvPr>
          <p:cNvSpPr/>
          <p:nvPr/>
        </p:nvSpPr>
        <p:spPr>
          <a:xfrm>
            <a:off x="400050" y="3203769"/>
            <a:ext cx="11563350" cy="1323439"/>
          </a:xfrm>
          <a:prstGeom prst="rect">
            <a:avLst/>
          </a:prstGeom>
        </p:spPr>
        <p:txBody>
          <a:bodyPr wrap="square">
            <a:spAutoFit/>
          </a:bodyPr>
          <a:lstStyle/>
          <a:p>
            <a:r>
              <a:rPr lang="es-ES" sz="1600" b="1" dirty="0"/>
              <a:t>4.Principio de la alternancia:</a:t>
            </a:r>
          </a:p>
          <a:p>
            <a:r>
              <a:rPr lang="es-ES" sz="1600" dirty="0"/>
              <a:t>Cuando planificamos nuestro entrenamiento debemos alternar las cargas del trabajo. Tenemos que saber combinar nuestras distintas cualidades físicas respetando nuestro período de recuperación. Es de suma importancia que nuestro organismo se recupere del cansancio producto de la actividad física que acaba de realizar. Sin embargo este tiempo puede resultarnos provechoso para desarrollar otro aspecto.</a:t>
            </a:r>
          </a:p>
        </p:txBody>
      </p:sp>
    </p:spTree>
    <p:extLst>
      <p:ext uri="{BB962C8B-B14F-4D97-AF65-F5344CB8AC3E}">
        <p14:creationId xmlns:p14="http://schemas.microsoft.com/office/powerpoint/2010/main" val="241705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0BB56CA3-F38F-4447-8B19-DE80F962943F}"/>
              </a:ext>
            </a:extLst>
          </p:cNvPr>
          <p:cNvSpPr txBox="1"/>
          <p:nvPr/>
        </p:nvSpPr>
        <p:spPr>
          <a:xfrm>
            <a:off x="4038600" y="285750"/>
            <a:ext cx="3448050" cy="584775"/>
          </a:xfrm>
          <a:prstGeom prst="rect">
            <a:avLst/>
          </a:prstGeom>
          <a:noFill/>
        </p:spPr>
        <p:txBody>
          <a:bodyPr wrap="square" rtlCol="0">
            <a:spAutoFit/>
          </a:bodyPr>
          <a:lstStyle/>
          <a:p>
            <a:pPr algn="ctr"/>
            <a:r>
              <a:rPr lang="es-ES" sz="3200" b="1" dirty="0"/>
              <a:t>Consignaciones</a:t>
            </a:r>
            <a:r>
              <a:rPr lang="es-ES" dirty="0"/>
              <a:t> </a:t>
            </a:r>
            <a:endParaRPr lang="es-CL" dirty="0"/>
          </a:p>
        </p:txBody>
      </p:sp>
      <p:sp>
        <p:nvSpPr>
          <p:cNvPr id="3" name="CuadroTexto 2">
            <a:extLst>
              <a:ext uri="{FF2B5EF4-FFF2-40B4-BE49-F238E27FC236}">
                <a16:creationId xmlns:a16="http://schemas.microsoft.com/office/drawing/2014/main" xmlns="" id="{A27D1543-2CD4-4DDB-AE07-BDB412FB4AE8}"/>
              </a:ext>
            </a:extLst>
          </p:cNvPr>
          <p:cNvSpPr txBox="1"/>
          <p:nvPr/>
        </p:nvSpPr>
        <p:spPr>
          <a:xfrm>
            <a:off x="1514475" y="1476375"/>
            <a:ext cx="9572625" cy="2862322"/>
          </a:xfrm>
          <a:prstGeom prst="rect">
            <a:avLst/>
          </a:prstGeom>
          <a:noFill/>
        </p:spPr>
        <p:txBody>
          <a:bodyPr wrap="square" rtlCol="0">
            <a:spAutoFit/>
          </a:bodyPr>
          <a:lstStyle/>
          <a:p>
            <a:r>
              <a:rPr lang="es-ES" dirty="0"/>
              <a:t>En esta presentación abarcaremos hasta el punto número 4, los demás puntos serán abarcados posteriormente mediante el envió de otra presentación una vez se recojan los trabajos correspondientes a la materia vista en esta presentación. </a:t>
            </a:r>
          </a:p>
          <a:p>
            <a:endParaRPr lang="es-ES" dirty="0"/>
          </a:p>
          <a:p>
            <a:r>
              <a:rPr lang="es-ES" dirty="0"/>
              <a:t>Trabajo en casa:</a:t>
            </a:r>
          </a:p>
          <a:p>
            <a:endParaRPr lang="es-ES" dirty="0"/>
          </a:p>
          <a:p>
            <a:r>
              <a:rPr lang="es-ES" dirty="0"/>
              <a:t>Realiza un resumen de la materia de este </a:t>
            </a:r>
            <a:r>
              <a:rPr lang="es-ES" dirty="0" err="1"/>
              <a:t>power</a:t>
            </a:r>
            <a:r>
              <a:rPr lang="es-ES" dirty="0"/>
              <a:t> </a:t>
            </a:r>
            <a:r>
              <a:rPr lang="es-ES" dirty="0" err="1"/>
              <a:t>point</a:t>
            </a:r>
            <a:r>
              <a:rPr lang="es-ES" dirty="0"/>
              <a:t> a través del diseño de un mapa conceptual el cual deberá ser enviado a mi correo, lo puedes diseñar en tu cuaderno le sacas una foto o me lo </a:t>
            </a:r>
            <a:r>
              <a:rPr lang="es-ES" dirty="0" err="1"/>
              <a:t>envias</a:t>
            </a:r>
            <a:r>
              <a:rPr lang="es-ES" dirty="0"/>
              <a:t> en Word a  </a:t>
            </a:r>
            <a:r>
              <a:rPr lang="es-ES" dirty="0">
                <a:hlinkClick r:id="rId2"/>
              </a:rPr>
              <a:t>miguel.ramos@elar.cl</a:t>
            </a:r>
            <a:r>
              <a:rPr lang="es-ES" dirty="0"/>
              <a:t>, </a:t>
            </a:r>
          </a:p>
          <a:p>
            <a:r>
              <a:rPr lang="es-ES" dirty="0"/>
              <a:t>Abarcando los puntos mas importantes de lo expuesto.</a:t>
            </a:r>
            <a:endParaRPr lang="es-CL" dirty="0"/>
          </a:p>
        </p:txBody>
      </p:sp>
      <p:pic>
        <p:nvPicPr>
          <p:cNvPr id="5" name="Imagen 4">
            <a:extLst>
              <a:ext uri="{FF2B5EF4-FFF2-40B4-BE49-F238E27FC236}">
                <a16:creationId xmlns:a16="http://schemas.microsoft.com/office/drawing/2014/main" xmlns="" id="{27F9961A-0E09-42D1-B0A1-E43B23219DA2}"/>
              </a:ext>
            </a:extLst>
          </p:cNvPr>
          <p:cNvPicPr>
            <a:picLocks noChangeAspect="1"/>
          </p:cNvPicPr>
          <p:nvPr/>
        </p:nvPicPr>
        <p:blipFill>
          <a:blip r:embed="rId3"/>
          <a:stretch>
            <a:fillRect/>
          </a:stretch>
        </p:blipFill>
        <p:spPr>
          <a:xfrm>
            <a:off x="4038600" y="4520507"/>
            <a:ext cx="1335140" cy="1341236"/>
          </a:xfrm>
          <a:prstGeom prst="rect">
            <a:avLst/>
          </a:prstGeom>
        </p:spPr>
      </p:pic>
      <p:pic>
        <p:nvPicPr>
          <p:cNvPr id="6" name="Imagen 5">
            <a:extLst>
              <a:ext uri="{FF2B5EF4-FFF2-40B4-BE49-F238E27FC236}">
                <a16:creationId xmlns:a16="http://schemas.microsoft.com/office/drawing/2014/main" xmlns="" id="{E7A740CE-39E9-43EB-BBB5-2097B7BF9CFD}"/>
              </a:ext>
            </a:extLst>
          </p:cNvPr>
          <p:cNvPicPr>
            <a:picLocks noChangeAspect="1"/>
          </p:cNvPicPr>
          <p:nvPr/>
        </p:nvPicPr>
        <p:blipFill>
          <a:blip r:embed="rId4"/>
          <a:stretch>
            <a:fillRect/>
          </a:stretch>
        </p:blipFill>
        <p:spPr>
          <a:xfrm>
            <a:off x="5674166" y="4520507"/>
            <a:ext cx="1548518" cy="1341236"/>
          </a:xfrm>
          <a:prstGeom prst="rect">
            <a:avLst/>
          </a:prstGeom>
        </p:spPr>
      </p:pic>
    </p:spTree>
    <p:extLst>
      <p:ext uri="{BB962C8B-B14F-4D97-AF65-F5344CB8AC3E}">
        <p14:creationId xmlns:p14="http://schemas.microsoft.com/office/powerpoint/2010/main" val="74864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2C95F29-552D-4376-ADBC-3545A1D2FEE6}"/>
              </a:ext>
            </a:extLst>
          </p:cNvPr>
          <p:cNvSpPr txBox="1"/>
          <p:nvPr/>
        </p:nvSpPr>
        <p:spPr>
          <a:xfrm>
            <a:off x="3296093" y="159488"/>
            <a:ext cx="5411972" cy="523220"/>
          </a:xfrm>
          <a:prstGeom prst="rect">
            <a:avLst/>
          </a:prstGeom>
          <a:noFill/>
        </p:spPr>
        <p:txBody>
          <a:bodyPr wrap="square" rtlCol="0">
            <a:spAutoFit/>
          </a:bodyPr>
          <a:lstStyle/>
          <a:p>
            <a:pPr algn="ctr"/>
            <a:r>
              <a:rPr lang="es-ES" sz="2800" b="1" dirty="0"/>
              <a:t>Conceptos Generales  </a:t>
            </a:r>
            <a:endParaRPr lang="es-CL" sz="2800" b="1" dirty="0"/>
          </a:p>
        </p:txBody>
      </p:sp>
      <p:sp>
        <p:nvSpPr>
          <p:cNvPr id="3" name="CuadroTexto 2">
            <a:extLst>
              <a:ext uri="{FF2B5EF4-FFF2-40B4-BE49-F238E27FC236}">
                <a16:creationId xmlns:a16="http://schemas.microsoft.com/office/drawing/2014/main" xmlns="" id="{6CDCA386-A3C5-41D4-AE17-9C19DD98699C}"/>
              </a:ext>
            </a:extLst>
          </p:cNvPr>
          <p:cNvSpPr txBox="1"/>
          <p:nvPr/>
        </p:nvSpPr>
        <p:spPr>
          <a:xfrm>
            <a:off x="584791" y="1286540"/>
            <a:ext cx="10324214" cy="2585323"/>
          </a:xfrm>
          <a:prstGeom prst="rect">
            <a:avLst/>
          </a:prstGeom>
          <a:noFill/>
        </p:spPr>
        <p:txBody>
          <a:bodyPr wrap="square" rtlCol="0">
            <a:spAutoFit/>
          </a:bodyPr>
          <a:lstStyle/>
          <a:p>
            <a:r>
              <a:rPr lang="es-ES" dirty="0"/>
              <a:t>Para poder llevar a cabo un plan de entrenamiento debemos enfocarnos en nuestro objetivo lo que queremos lograr y para ello deberás conocer: </a:t>
            </a:r>
          </a:p>
          <a:p>
            <a:r>
              <a:rPr lang="es-ES" dirty="0"/>
              <a:t>1. Medidas antropométricas de tu cuerpo. </a:t>
            </a:r>
          </a:p>
          <a:p>
            <a:r>
              <a:rPr lang="es-ES" dirty="0"/>
              <a:t>2. Tipos de cuerpo. </a:t>
            </a:r>
          </a:p>
          <a:p>
            <a:r>
              <a:rPr lang="es-ES" dirty="0"/>
              <a:t>3. Cualidades físicas</a:t>
            </a:r>
          </a:p>
          <a:p>
            <a:r>
              <a:rPr lang="es-ES" dirty="0"/>
              <a:t>4. Principios básicos del entrenamiento. </a:t>
            </a:r>
          </a:p>
          <a:p>
            <a:r>
              <a:rPr lang="es-ES" dirty="0"/>
              <a:t>5. Músculos</a:t>
            </a:r>
          </a:p>
          <a:p>
            <a:r>
              <a:rPr lang="es-ES" dirty="0"/>
              <a:t>6. Procesos energéticos </a:t>
            </a:r>
          </a:p>
          <a:p>
            <a:r>
              <a:rPr lang="es-ES" dirty="0"/>
              <a:t>7. Rutina de Ejercicios </a:t>
            </a:r>
            <a:endParaRPr lang="es-CL" dirty="0"/>
          </a:p>
        </p:txBody>
      </p:sp>
      <p:pic>
        <p:nvPicPr>
          <p:cNvPr id="4" name="Imagen 3">
            <a:extLst>
              <a:ext uri="{FF2B5EF4-FFF2-40B4-BE49-F238E27FC236}">
                <a16:creationId xmlns:a16="http://schemas.microsoft.com/office/drawing/2014/main" xmlns="" id="{DFDF85A6-C7E3-49BE-96A8-A789FF25E626}"/>
              </a:ext>
            </a:extLst>
          </p:cNvPr>
          <p:cNvPicPr>
            <a:picLocks noChangeAspect="1"/>
          </p:cNvPicPr>
          <p:nvPr/>
        </p:nvPicPr>
        <p:blipFill>
          <a:blip r:embed="rId2"/>
          <a:stretch>
            <a:fillRect/>
          </a:stretch>
        </p:blipFill>
        <p:spPr>
          <a:xfrm>
            <a:off x="4415637" y="3503428"/>
            <a:ext cx="4956478" cy="3017782"/>
          </a:xfrm>
          <a:prstGeom prst="rect">
            <a:avLst/>
          </a:prstGeom>
        </p:spPr>
      </p:pic>
    </p:spTree>
    <p:extLst>
      <p:ext uri="{BB962C8B-B14F-4D97-AF65-F5344CB8AC3E}">
        <p14:creationId xmlns:p14="http://schemas.microsoft.com/office/powerpoint/2010/main" val="30564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CCA2EAE-4EAC-4751-91A3-909AEA08EC5E}"/>
              </a:ext>
            </a:extLst>
          </p:cNvPr>
          <p:cNvSpPr txBox="1"/>
          <p:nvPr/>
        </p:nvSpPr>
        <p:spPr>
          <a:xfrm>
            <a:off x="2785731" y="191386"/>
            <a:ext cx="5816009" cy="584775"/>
          </a:xfrm>
          <a:prstGeom prst="rect">
            <a:avLst/>
          </a:prstGeom>
          <a:noFill/>
        </p:spPr>
        <p:txBody>
          <a:bodyPr wrap="square" rtlCol="0">
            <a:spAutoFit/>
          </a:bodyPr>
          <a:lstStyle/>
          <a:p>
            <a:pPr algn="ctr"/>
            <a:r>
              <a:rPr lang="es-ES" sz="3200" b="1" dirty="0"/>
              <a:t>Medidas Antropométricas </a:t>
            </a:r>
            <a:endParaRPr lang="es-CL" sz="3200" b="1" dirty="0"/>
          </a:p>
        </p:txBody>
      </p:sp>
      <p:sp>
        <p:nvSpPr>
          <p:cNvPr id="4" name="Rectángulo 3">
            <a:extLst>
              <a:ext uri="{FF2B5EF4-FFF2-40B4-BE49-F238E27FC236}">
                <a16:creationId xmlns:a16="http://schemas.microsoft.com/office/drawing/2014/main" xmlns="" id="{E37940D8-4E1D-4B74-96E8-DB97E2F80E78}"/>
              </a:ext>
            </a:extLst>
          </p:cNvPr>
          <p:cNvSpPr/>
          <p:nvPr/>
        </p:nvSpPr>
        <p:spPr>
          <a:xfrm>
            <a:off x="283535" y="1146406"/>
            <a:ext cx="11624930" cy="1754326"/>
          </a:xfrm>
          <a:prstGeom prst="rect">
            <a:avLst/>
          </a:prstGeom>
        </p:spPr>
        <p:txBody>
          <a:bodyPr wrap="square">
            <a:spAutoFit/>
          </a:bodyPr>
          <a:lstStyle/>
          <a:p>
            <a:r>
              <a:rPr lang="es-ES" dirty="0"/>
              <a:t>La antropometría es la rama de la antropología biológica que  estudia las medidas del hombre, mediante el estudio de las dimensiones y medidas humanas con el propósito de comprender los cambios físicos del hombre y las diferencias entre individuos, grupos o razas.</a:t>
            </a:r>
          </a:p>
          <a:p>
            <a:r>
              <a:rPr lang="es-ES" dirty="0"/>
              <a:t>En el campo de la actividad física y el deporte la antropometría tiene una serie de aplicaciones prácticas como el control de la efectividad de los programas de entrenamiento (aumento de masa muscular, disminución de masa grasa o incrementos de diámetros y longitudes de segmentos).</a:t>
            </a:r>
            <a:endParaRPr lang="es-CL" dirty="0"/>
          </a:p>
        </p:txBody>
      </p:sp>
      <p:sp>
        <p:nvSpPr>
          <p:cNvPr id="7" name="CuadroTexto 6">
            <a:extLst>
              <a:ext uri="{FF2B5EF4-FFF2-40B4-BE49-F238E27FC236}">
                <a16:creationId xmlns:a16="http://schemas.microsoft.com/office/drawing/2014/main" xmlns="" id="{53683949-50BE-4BC8-803B-B87D24382D81}"/>
              </a:ext>
            </a:extLst>
          </p:cNvPr>
          <p:cNvSpPr txBox="1"/>
          <p:nvPr/>
        </p:nvSpPr>
        <p:spPr>
          <a:xfrm>
            <a:off x="404038" y="3270977"/>
            <a:ext cx="3009014" cy="1754326"/>
          </a:xfrm>
          <a:prstGeom prst="rect">
            <a:avLst/>
          </a:prstGeom>
          <a:noFill/>
        </p:spPr>
        <p:txBody>
          <a:bodyPr wrap="square" rtlCol="0">
            <a:spAutoFit/>
          </a:bodyPr>
          <a:lstStyle/>
          <a:p>
            <a:r>
              <a:rPr lang="es-ES" dirty="0"/>
              <a:t>Para realizar las medidas antropométricas se utilizan distintas herramientas entre ellas podemos nombrar las siguientes:</a:t>
            </a:r>
          </a:p>
        </p:txBody>
      </p:sp>
      <p:pic>
        <p:nvPicPr>
          <p:cNvPr id="8" name="Imagen 7">
            <a:extLst>
              <a:ext uri="{FF2B5EF4-FFF2-40B4-BE49-F238E27FC236}">
                <a16:creationId xmlns:a16="http://schemas.microsoft.com/office/drawing/2014/main" xmlns="" id="{38B4824B-A0A4-4301-B014-5675EF84884A}"/>
              </a:ext>
            </a:extLst>
          </p:cNvPr>
          <p:cNvPicPr>
            <a:picLocks noChangeAspect="1"/>
          </p:cNvPicPr>
          <p:nvPr/>
        </p:nvPicPr>
        <p:blipFill rotWithShape="1">
          <a:blip r:embed="rId2"/>
          <a:srcRect l="1077" t="9713" r="11705" b="67131"/>
          <a:stretch/>
        </p:blipFill>
        <p:spPr>
          <a:xfrm>
            <a:off x="4200521" y="3270977"/>
            <a:ext cx="2583052" cy="1588102"/>
          </a:xfrm>
          <a:prstGeom prst="rect">
            <a:avLst/>
          </a:prstGeom>
        </p:spPr>
      </p:pic>
      <p:sp>
        <p:nvSpPr>
          <p:cNvPr id="9" name="CuadroTexto 8">
            <a:extLst>
              <a:ext uri="{FF2B5EF4-FFF2-40B4-BE49-F238E27FC236}">
                <a16:creationId xmlns:a16="http://schemas.microsoft.com/office/drawing/2014/main" xmlns="" id="{3079B385-FEB0-4F1A-A557-7D13824646EA}"/>
              </a:ext>
            </a:extLst>
          </p:cNvPr>
          <p:cNvSpPr txBox="1"/>
          <p:nvPr/>
        </p:nvSpPr>
        <p:spPr>
          <a:xfrm>
            <a:off x="4200520" y="4859079"/>
            <a:ext cx="2583053" cy="646331"/>
          </a:xfrm>
          <a:prstGeom prst="rect">
            <a:avLst/>
          </a:prstGeom>
          <a:noFill/>
        </p:spPr>
        <p:txBody>
          <a:bodyPr wrap="square" rtlCol="0">
            <a:spAutoFit/>
          </a:bodyPr>
          <a:lstStyle/>
          <a:p>
            <a:r>
              <a:rPr lang="es-ES" dirty="0"/>
              <a:t>Calibre de ramas curvas</a:t>
            </a:r>
            <a:endParaRPr lang="es-CL" dirty="0"/>
          </a:p>
        </p:txBody>
      </p:sp>
      <p:pic>
        <p:nvPicPr>
          <p:cNvPr id="10" name="Imagen 9">
            <a:extLst>
              <a:ext uri="{FF2B5EF4-FFF2-40B4-BE49-F238E27FC236}">
                <a16:creationId xmlns:a16="http://schemas.microsoft.com/office/drawing/2014/main" xmlns="" id="{CC230D45-BF03-4E3A-844C-2A5812090288}"/>
              </a:ext>
            </a:extLst>
          </p:cNvPr>
          <p:cNvPicPr>
            <a:picLocks noChangeAspect="1"/>
          </p:cNvPicPr>
          <p:nvPr/>
        </p:nvPicPr>
        <p:blipFill rotWithShape="1">
          <a:blip r:embed="rId2"/>
          <a:srcRect t="38577" r="16740" b="36982"/>
          <a:stretch/>
        </p:blipFill>
        <p:spPr>
          <a:xfrm>
            <a:off x="7184727" y="3270977"/>
            <a:ext cx="2150659" cy="1588102"/>
          </a:xfrm>
          <a:prstGeom prst="rect">
            <a:avLst/>
          </a:prstGeom>
        </p:spPr>
      </p:pic>
      <p:sp>
        <p:nvSpPr>
          <p:cNvPr id="11" name="CuadroTexto 10">
            <a:extLst>
              <a:ext uri="{FF2B5EF4-FFF2-40B4-BE49-F238E27FC236}">
                <a16:creationId xmlns:a16="http://schemas.microsoft.com/office/drawing/2014/main" xmlns="" id="{099D7FD4-6F65-41E3-9B96-F3B6119AEE1E}"/>
              </a:ext>
            </a:extLst>
          </p:cNvPr>
          <p:cNvSpPr txBox="1"/>
          <p:nvPr/>
        </p:nvSpPr>
        <p:spPr>
          <a:xfrm>
            <a:off x="7184727" y="5025303"/>
            <a:ext cx="2150659" cy="646331"/>
          </a:xfrm>
          <a:prstGeom prst="rect">
            <a:avLst/>
          </a:prstGeom>
          <a:noFill/>
        </p:spPr>
        <p:txBody>
          <a:bodyPr wrap="square" rtlCol="0">
            <a:spAutoFit/>
          </a:bodyPr>
          <a:lstStyle/>
          <a:p>
            <a:r>
              <a:rPr lang="es-ES" dirty="0"/>
              <a:t>Compas de Pliegues</a:t>
            </a:r>
            <a:endParaRPr lang="es-CL" dirty="0"/>
          </a:p>
        </p:txBody>
      </p:sp>
      <p:pic>
        <p:nvPicPr>
          <p:cNvPr id="12" name="Imagen 11">
            <a:extLst>
              <a:ext uri="{FF2B5EF4-FFF2-40B4-BE49-F238E27FC236}">
                <a16:creationId xmlns:a16="http://schemas.microsoft.com/office/drawing/2014/main" xmlns="" id="{784B26B8-72E8-44FA-B806-A39108BD12BD}"/>
              </a:ext>
            </a:extLst>
          </p:cNvPr>
          <p:cNvPicPr>
            <a:picLocks noChangeAspect="1"/>
          </p:cNvPicPr>
          <p:nvPr/>
        </p:nvPicPr>
        <p:blipFill rotWithShape="1">
          <a:blip r:embed="rId2"/>
          <a:srcRect t="63827" r="5987" b="4096"/>
          <a:stretch/>
        </p:blipFill>
        <p:spPr>
          <a:xfrm>
            <a:off x="9616039" y="3270977"/>
            <a:ext cx="2292426" cy="1588102"/>
          </a:xfrm>
          <a:prstGeom prst="rect">
            <a:avLst/>
          </a:prstGeom>
        </p:spPr>
      </p:pic>
      <p:sp>
        <p:nvSpPr>
          <p:cNvPr id="13" name="CuadroTexto 12">
            <a:extLst>
              <a:ext uri="{FF2B5EF4-FFF2-40B4-BE49-F238E27FC236}">
                <a16:creationId xmlns:a16="http://schemas.microsoft.com/office/drawing/2014/main" xmlns="" id="{B4012F04-6449-4832-98B1-00D62109AA32}"/>
              </a:ext>
            </a:extLst>
          </p:cNvPr>
          <p:cNvSpPr txBox="1"/>
          <p:nvPr/>
        </p:nvSpPr>
        <p:spPr>
          <a:xfrm>
            <a:off x="9616039" y="5059077"/>
            <a:ext cx="1958009" cy="646331"/>
          </a:xfrm>
          <a:prstGeom prst="rect">
            <a:avLst/>
          </a:prstGeom>
          <a:noFill/>
        </p:spPr>
        <p:txBody>
          <a:bodyPr wrap="square" rtlCol="0">
            <a:spAutoFit/>
          </a:bodyPr>
          <a:lstStyle/>
          <a:p>
            <a:r>
              <a:rPr lang="es-ES" dirty="0"/>
              <a:t> Cinta Antropométrica</a:t>
            </a:r>
            <a:endParaRPr lang="es-CL" dirty="0"/>
          </a:p>
        </p:txBody>
      </p:sp>
      <p:sp>
        <p:nvSpPr>
          <p:cNvPr id="14" name="CuadroTexto 13">
            <a:extLst>
              <a:ext uri="{FF2B5EF4-FFF2-40B4-BE49-F238E27FC236}">
                <a16:creationId xmlns:a16="http://schemas.microsoft.com/office/drawing/2014/main" xmlns="" id="{F382098D-1826-4A49-95BC-8FB10496E176}"/>
              </a:ext>
            </a:extLst>
          </p:cNvPr>
          <p:cNvSpPr txBox="1"/>
          <p:nvPr/>
        </p:nvSpPr>
        <p:spPr>
          <a:xfrm>
            <a:off x="404038" y="5705408"/>
            <a:ext cx="11244623" cy="1107996"/>
          </a:xfrm>
          <a:prstGeom prst="rect">
            <a:avLst/>
          </a:prstGeom>
          <a:noFill/>
        </p:spPr>
        <p:txBody>
          <a:bodyPr wrap="square" rtlCol="0">
            <a:spAutoFit/>
          </a:bodyPr>
          <a:lstStyle/>
          <a:p>
            <a:r>
              <a:rPr lang="es-ES" sz="1600" dirty="0"/>
              <a:t>Para mayor información sobre como funcionan cada una de estas herramientas y otras que no fueron nombradas pueden ver el siguiente video que conta de 5 partes y así poder comprender porque es tan importante las medidas antropométricas. </a:t>
            </a:r>
          </a:p>
          <a:p>
            <a:r>
              <a:rPr lang="es-CL" sz="1600" dirty="0">
                <a:hlinkClick r:id="rId3"/>
              </a:rPr>
              <a:t>https://www.youtube.com/watch?v=F7ulPvNBitA</a:t>
            </a:r>
            <a:endParaRPr lang="es-CL" sz="1600" dirty="0"/>
          </a:p>
        </p:txBody>
      </p:sp>
    </p:spTree>
    <p:extLst>
      <p:ext uri="{BB962C8B-B14F-4D97-AF65-F5344CB8AC3E}">
        <p14:creationId xmlns:p14="http://schemas.microsoft.com/office/powerpoint/2010/main" val="219561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59E8979-E0AF-4C11-B987-3965941D5324}"/>
              </a:ext>
            </a:extLst>
          </p:cNvPr>
          <p:cNvSpPr txBox="1"/>
          <p:nvPr/>
        </p:nvSpPr>
        <p:spPr>
          <a:xfrm>
            <a:off x="2922104" y="90611"/>
            <a:ext cx="5466522" cy="400110"/>
          </a:xfrm>
          <a:prstGeom prst="rect">
            <a:avLst/>
          </a:prstGeom>
          <a:noFill/>
        </p:spPr>
        <p:txBody>
          <a:bodyPr wrap="square" rtlCol="0">
            <a:spAutoFit/>
          </a:bodyPr>
          <a:lstStyle/>
          <a:p>
            <a:pPr algn="ctr"/>
            <a:r>
              <a:rPr lang="es-ES" sz="2000" b="1" dirty="0"/>
              <a:t> Tipos Somáticos de Cuerpos </a:t>
            </a:r>
            <a:endParaRPr lang="es-CL" sz="2000" b="1" dirty="0"/>
          </a:p>
        </p:txBody>
      </p:sp>
      <p:sp>
        <p:nvSpPr>
          <p:cNvPr id="4" name="Rectángulo 3">
            <a:extLst>
              <a:ext uri="{FF2B5EF4-FFF2-40B4-BE49-F238E27FC236}">
                <a16:creationId xmlns:a16="http://schemas.microsoft.com/office/drawing/2014/main" xmlns="" id="{5FBB1285-49C1-4D39-92F3-048B64547A7E}"/>
              </a:ext>
            </a:extLst>
          </p:cNvPr>
          <p:cNvSpPr/>
          <p:nvPr/>
        </p:nvSpPr>
        <p:spPr>
          <a:xfrm>
            <a:off x="324678" y="601199"/>
            <a:ext cx="11085444" cy="923330"/>
          </a:xfrm>
          <a:prstGeom prst="rect">
            <a:avLst/>
          </a:prstGeom>
        </p:spPr>
        <p:txBody>
          <a:bodyPr wrap="square">
            <a:spAutoFit/>
          </a:bodyPr>
          <a:lstStyle/>
          <a:p>
            <a:r>
              <a:rPr lang="es-ES" dirty="0"/>
              <a:t>Existen diferentes tipos de cuerpo. Más delgados, más gruesos, con menos espalda, </a:t>
            </a:r>
          </a:p>
          <a:p>
            <a:r>
              <a:rPr lang="es-ES" dirty="0"/>
              <a:t>con forma rectangular… En función del tipo que tengamos podemos aplicar una </a:t>
            </a:r>
          </a:p>
          <a:p>
            <a:r>
              <a:rPr lang="es-ES" dirty="0"/>
              <a:t>alimentación correcta y también qué ejercicio es el indicado.</a:t>
            </a:r>
            <a:endParaRPr lang="es-CL" dirty="0"/>
          </a:p>
        </p:txBody>
      </p:sp>
      <p:sp>
        <p:nvSpPr>
          <p:cNvPr id="5" name="Rectángulo 4">
            <a:extLst>
              <a:ext uri="{FF2B5EF4-FFF2-40B4-BE49-F238E27FC236}">
                <a16:creationId xmlns:a16="http://schemas.microsoft.com/office/drawing/2014/main" xmlns="" id="{296713D4-7049-4C3F-A94E-E096D1EF4849}"/>
              </a:ext>
            </a:extLst>
          </p:cNvPr>
          <p:cNvSpPr/>
          <p:nvPr/>
        </p:nvSpPr>
        <p:spPr>
          <a:xfrm>
            <a:off x="324678" y="1578708"/>
            <a:ext cx="10051774" cy="646331"/>
          </a:xfrm>
          <a:prstGeom prst="rect">
            <a:avLst/>
          </a:prstGeom>
        </p:spPr>
        <p:txBody>
          <a:bodyPr wrap="square">
            <a:spAutoFit/>
          </a:bodyPr>
          <a:lstStyle/>
          <a:p>
            <a:r>
              <a:rPr lang="es-ES" dirty="0"/>
              <a:t>Podemos diferenciar entre tres tipos somáticos de cuerpo: Endomorfo, ectomorfo o mesomorfo</a:t>
            </a:r>
            <a:endParaRPr lang="es-CL" dirty="0"/>
          </a:p>
        </p:txBody>
      </p:sp>
      <p:pic>
        <p:nvPicPr>
          <p:cNvPr id="8" name="Imagen 7">
            <a:extLst>
              <a:ext uri="{FF2B5EF4-FFF2-40B4-BE49-F238E27FC236}">
                <a16:creationId xmlns:a16="http://schemas.microsoft.com/office/drawing/2014/main" xmlns="" id="{6CB9A25E-8792-4FE8-A2C0-EE1786C7AC7D}"/>
              </a:ext>
            </a:extLst>
          </p:cNvPr>
          <p:cNvPicPr>
            <a:picLocks noChangeAspect="1"/>
          </p:cNvPicPr>
          <p:nvPr/>
        </p:nvPicPr>
        <p:blipFill>
          <a:blip r:embed="rId2"/>
          <a:stretch>
            <a:fillRect/>
          </a:stretch>
        </p:blipFill>
        <p:spPr>
          <a:xfrm>
            <a:off x="1573902" y="2279218"/>
            <a:ext cx="9401175" cy="4072608"/>
          </a:xfrm>
          <a:prstGeom prst="rect">
            <a:avLst/>
          </a:prstGeom>
        </p:spPr>
      </p:pic>
    </p:spTree>
    <p:extLst>
      <p:ext uri="{BB962C8B-B14F-4D97-AF65-F5344CB8AC3E}">
        <p14:creationId xmlns:p14="http://schemas.microsoft.com/office/powerpoint/2010/main" val="159905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7F9362E5-6158-4E5E-B426-4EC57CCDF794}"/>
              </a:ext>
            </a:extLst>
          </p:cNvPr>
          <p:cNvPicPr>
            <a:picLocks noChangeAspect="1"/>
          </p:cNvPicPr>
          <p:nvPr/>
        </p:nvPicPr>
        <p:blipFill>
          <a:blip r:embed="rId2"/>
          <a:stretch>
            <a:fillRect/>
          </a:stretch>
        </p:blipFill>
        <p:spPr>
          <a:xfrm>
            <a:off x="3202681" y="188953"/>
            <a:ext cx="5468586" cy="536494"/>
          </a:xfrm>
          <a:prstGeom prst="rect">
            <a:avLst/>
          </a:prstGeom>
        </p:spPr>
      </p:pic>
      <p:sp>
        <p:nvSpPr>
          <p:cNvPr id="3" name="Rectángulo 2">
            <a:extLst>
              <a:ext uri="{FF2B5EF4-FFF2-40B4-BE49-F238E27FC236}">
                <a16:creationId xmlns:a16="http://schemas.microsoft.com/office/drawing/2014/main" xmlns="" id="{B79BC0BB-7595-44E2-9CE0-B7D15F2A0617}"/>
              </a:ext>
            </a:extLst>
          </p:cNvPr>
          <p:cNvSpPr/>
          <p:nvPr/>
        </p:nvSpPr>
        <p:spPr>
          <a:xfrm>
            <a:off x="831574" y="1582340"/>
            <a:ext cx="6096000" cy="3693319"/>
          </a:xfrm>
          <a:prstGeom prst="rect">
            <a:avLst/>
          </a:prstGeom>
        </p:spPr>
        <p:txBody>
          <a:bodyPr>
            <a:spAutoFit/>
          </a:bodyPr>
          <a:lstStyle/>
          <a:p>
            <a:r>
              <a:rPr lang="es-ES" dirty="0"/>
              <a:t>Endomorfo</a:t>
            </a:r>
          </a:p>
          <a:p>
            <a:endParaRPr lang="es-ES" dirty="0"/>
          </a:p>
          <a:p>
            <a:r>
              <a:rPr lang="es-ES" dirty="0"/>
              <a:t>Normalmente es bastante grueso, y con tendencia al sobrepeso y a acumular grasa. Este tipo debe controlar y extremar su alimentación además de poder hacer ejercicio aeróbico, especialmente para reducir la grasa que se acumula en el cuerpo.</a:t>
            </a:r>
          </a:p>
          <a:p>
            <a:endParaRPr lang="es-ES" dirty="0"/>
          </a:p>
          <a:p>
            <a:r>
              <a:rPr lang="es-ES" dirty="0"/>
              <a:t>El endomorfo suele ganar más fuerza con facilidad y puede conseguir músculos rápidamente. Como consejo, este cuerpo debe reducir los hidratos de carbono y es normal que beban más líquido de lo normal, sobre todo agua.</a:t>
            </a:r>
            <a:endParaRPr lang="es-CL" dirty="0"/>
          </a:p>
        </p:txBody>
      </p:sp>
      <p:pic>
        <p:nvPicPr>
          <p:cNvPr id="6" name="Imagen 5">
            <a:extLst>
              <a:ext uri="{FF2B5EF4-FFF2-40B4-BE49-F238E27FC236}">
                <a16:creationId xmlns:a16="http://schemas.microsoft.com/office/drawing/2014/main" xmlns="" id="{4874A85D-07F4-4F37-8D6F-58096895F6A7}"/>
              </a:ext>
            </a:extLst>
          </p:cNvPr>
          <p:cNvPicPr>
            <a:picLocks noChangeAspect="1"/>
          </p:cNvPicPr>
          <p:nvPr/>
        </p:nvPicPr>
        <p:blipFill rotWithShape="1">
          <a:blip r:embed="rId3"/>
          <a:srcRect l="63921"/>
          <a:stretch/>
        </p:blipFill>
        <p:spPr>
          <a:xfrm>
            <a:off x="7573617" y="1582340"/>
            <a:ext cx="3391771" cy="3895682"/>
          </a:xfrm>
          <a:prstGeom prst="rect">
            <a:avLst/>
          </a:prstGeom>
        </p:spPr>
      </p:pic>
    </p:spTree>
    <p:extLst>
      <p:ext uri="{BB962C8B-B14F-4D97-AF65-F5344CB8AC3E}">
        <p14:creationId xmlns:p14="http://schemas.microsoft.com/office/powerpoint/2010/main" val="382283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6063983-C1E8-4126-94F8-9E140DC87700}"/>
              </a:ext>
            </a:extLst>
          </p:cNvPr>
          <p:cNvPicPr>
            <a:picLocks noChangeAspect="1"/>
          </p:cNvPicPr>
          <p:nvPr/>
        </p:nvPicPr>
        <p:blipFill>
          <a:blip r:embed="rId2"/>
          <a:stretch>
            <a:fillRect/>
          </a:stretch>
        </p:blipFill>
        <p:spPr>
          <a:xfrm>
            <a:off x="3461098" y="76200"/>
            <a:ext cx="5468586" cy="536494"/>
          </a:xfrm>
          <a:prstGeom prst="rect">
            <a:avLst/>
          </a:prstGeom>
        </p:spPr>
      </p:pic>
      <p:sp>
        <p:nvSpPr>
          <p:cNvPr id="3" name="Rectángulo 2">
            <a:extLst>
              <a:ext uri="{FF2B5EF4-FFF2-40B4-BE49-F238E27FC236}">
                <a16:creationId xmlns:a16="http://schemas.microsoft.com/office/drawing/2014/main" xmlns="" id="{F40A68F3-0E71-47E2-AB6F-5AB69257D7C3}"/>
              </a:ext>
            </a:extLst>
          </p:cNvPr>
          <p:cNvSpPr/>
          <p:nvPr/>
        </p:nvSpPr>
        <p:spPr>
          <a:xfrm>
            <a:off x="207066" y="536494"/>
            <a:ext cx="6096000" cy="5570756"/>
          </a:xfrm>
          <a:prstGeom prst="rect">
            <a:avLst/>
          </a:prstGeom>
        </p:spPr>
        <p:txBody>
          <a:bodyPr>
            <a:spAutoFit/>
          </a:bodyPr>
          <a:lstStyle/>
          <a:p>
            <a:r>
              <a:rPr lang="es-ES" dirty="0"/>
              <a:t>Ectomorfo</a:t>
            </a:r>
          </a:p>
          <a:p>
            <a:endParaRPr lang="es-ES" dirty="0"/>
          </a:p>
          <a:p>
            <a:r>
              <a:rPr lang="es-ES" sz="1600" dirty="0"/>
              <a:t>Al contrario que el anterior, el cuerpo ectomorfo es mucho más delgado con extremidades largas y bajo peso, normalmente. También a diferencia del endomorfo, suelen tener un metabolismo acelerado.</a:t>
            </a:r>
          </a:p>
          <a:p>
            <a:endParaRPr lang="es-ES" sz="1600" dirty="0"/>
          </a:p>
          <a:p>
            <a:r>
              <a:rPr lang="es-ES" sz="1600" dirty="0"/>
              <a:t>No van a ganar músculos con facilidad si bien deben hacer diversos tipos de ejercicios para estar más fuertes al tener aspecto frágil y hombros más bien pequeños.</a:t>
            </a:r>
          </a:p>
          <a:p>
            <a:endParaRPr lang="es-ES" sz="1600" dirty="0"/>
          </a:p>
          <a:p>
            <a:r>
              <a:rPr lang="es-ES" sz="1600" dirty="0"/>
              <a:t>Las personas que tienen este tipo de cuerpo suelen comer cantidades pequeñas de alimentos y van bien que incluyan la carne roja y los huevos en su dieta. Así, evitarán los hidratos de carbono y también deberán beber mucha agua.</a:t>
            </a:r>
          </a:p>
          <a:p>
            <a:endParaRPr lang="es-ES" sz="1600" dirty="0"/>
          </a:p>
          <a:p>
            <a:r>
              <a:rPr lang="es-ES" sz="1600" dirty="0"/>
              <a:t>Pueden hacer ejercicios de fuerza en el gimnasio, acompañados de brazos, piernas y pectorales. En todo caso, el entrenador personal, tras ver el tipo de cuerpo, sabrá cuáles son los mejores ejercicios físicos para no equivocarnos.</a:t>
            </a:r>
            <a:endParaRPr lang="es-CL" sz="1600" dirty="0"/>
          </a:p>
        </p:txBody>
      </p:sp>
      <p:pic>
        <p:nvPicPr>
          <p:cNvPr id="4" name="Imagen 3">
            <a:extLst>
              <a:ext uri="{FF2B5EF4-FFF2-40B4-BE49-F238E27FC236}">
                <a16:creationId xmlns:a16="http://schemas.microsoft.com/office/drawing/2014/main" xmlns="" id="{E5D1BA64-6431-4861-ABF3-0B742D434A55}"/>
              </a:ext>
            </a:extLst>
          </p:cNvPr>
          <p:cNvPicPr>
            <a:picLocks noChangeAspect="1"/>
          </p:cNvPicPr>
          <p:nvPr/>
        </p:nvPicPr>
        <p:blipFill rotWithShape="1">
          <a:blip r:embed="rId3"/>
          <a:srcRect r="67630"/>
          <a:stretch/>
        </p:blipFill>
        <p:spPr>
          <a:xfrm>
            <a:off x="6843876" y="1285631"/>
            <a:ext cx="3557423" cy="4760823"/>
          </a:xfrm>
          <a:prstGeom prst="rect">
            <a:avLst/>
          </a:prstGeom>
        </p:spPr>
      </p:pic>
    </p:spTree>
    <p:extLst>
      <p:ext uri="{BB962C8B-B14F-4D97-AF65-F5344CB8AC3E}">
        <p14:creationId xmlns:p14="http://schemas.microsoft.com/office/powerpoint/2010/main" val="277141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65AE222-4C86-4EF0-84E8-7389A88E0F58}"/>
              </a:ext>
            </a:extLst>
          </p:cNvPr>
          <p:cNvPicPr>
            <a:picLocks noChangeAspect="1"/>
          </p:cNvPicPr>
          <p:nvPr/>
        </p:nvPicPr>
        <p:blipFill>
          <a:blip r:embed="rId2"/>
          <a:stretch>
            <a:fillRect/>
          </a:stretch>
        </p:blipFill>
        <p:spPr>
          <a:xfrm>
            <a:off x="3152157" y="74653"/>
            <a:ext cx="5468586" cy="536494"/>
          </a:xfrm>
          <a:prstGeom prst="rect">
            <a:avLst/>
          </a:prstGeom>
        </p:spPr>
      </p:pic>
      <p:sp>
        <p:nvSpPr>
          <p:cNvPr id="3" name="Rectángulo 2">
            <a:extLst>
              <a:ext uri="{FF2B5EF4-FFF2-40B4-BE49-F238E27FC236}">
                <a16:creationId xmlns:a16="http://schemas.microsoft.com/office/drawing/2014/main" xmlns="" id="{9058B9C6-2AB0-4C22-AE03-BE67B700F226}"/>
              </a:ext>
            </a:extLst>
          </p:cNvPr>
          <p:cNvSpPr/>
          <p:nvPr/>
        </p:nvSpPr>
        <p:spPr>
          <a:xfrm>
            <a:off x="438150" y="611147"/>
            <a:ext cx="6096000" cy="5355312"/>
          </a:xfrm>
          <a:prstGeom prst="rect">
            <a:avLst/>
          </a:prstGeom>
        </p:spPr>
        <p:txBody>
          <a:bodyPr>
            <a:spAutoFit/>
          </a:bodyPr>
          <a:lstStyle/>
          <a:p>
            <a:r>
              <a:rPr lang="es-ES" dirty="0"/>
              <a:t>Mesomorfo</a:t>
            </a:r>
          </a:p>
          <a:p>
            <a:endParaRPr lang="es-ES" dirty="0"/>
          </a:p>
          <a:p>
            <a:pPr algn="just"/>
            <a:r>
              <a:rPr lang="es-ES" dirty="0"/>
              <a:t>A simple vista tienen más pectorales que los anteriores, pero no el cuerpo tan grueso y fuerte como el endomorfo. Se corresponde a un híbrido entre el endomorfo y el ectomorfo. Suelen tener un metabolismo regular y no hace falta que sigan dieta estrictas. Aún así suelen ganar musculatura y fuerza con bastante facilidad.</a:t>
            </a:r>
          </a:p>
          <a:p>
            <a:pPr algn="just"/>
            <a:endParaRPr lang="es-ES" dirty="0"/>
          </a:p>
          <a:p>
            <a:pPr algn="just"/>
            <a:r>
              <a:rPr lang="es-ES" dirty="0"/>
              <a:t>Presentan un aspecto atlético, buena postura, piel gruesa, y es bueno que hagan ejercicio  cardiovascular controlado, y también de fuerza. Si bien como decimos no tendrán demasiada dificultad para ganar fuerza, flexibilidad, músculo… su dieta es normal, es decir, debe seguir un tipo de alimentación sana y pueden comer un poco de todo, siempre dejando de lado el aumento de grasas y azúcares.</a:t>
            </a:r>
            <a:endParaRPr lang="es-CL" dirty="0"/>
          </a:p>
        </p:txBody>
      </p:sp>
      <p:pic>
        <p:nvPicPr>
          <p:cNvPr id="4" name="Imagen 3">
            <a:extLst>
              <a:ext uri="{FF2B5EF4-FFF2-40B4-BE49-F238E27FC236}">
                <a16:creationId xmlns:a16="http://schemas.microsoft.com/office/drawing/2014/main" xmlns="" id="{F41A5CCD-DDBB-41ED-80C6-C261CF06718D}"/>
              </a:ext>
            </a:extLst>
          </p:cNvPr>
          <p:cNvPicPr>
            <a:picLocks noChangeAspect="1"/>
          </p:cNvPicPr>
          <p:nvPr/>
        </p:nvPicPr>
        <p:blipFill rotWithShape="1">
          <a:blip r:embed="rId3"/>
          <a:srcRect l="28824" r="33789"/>
          <a:stretch/>
        </p:blipFill>
        <p:spPr>
          <a:xfrm>
            <a:off x="7315200" y="1252562"/>
            <a:ext cx="3744408" cy="4338613"/>
          </a:xfrm>
          <a:prstGeom prst="rect">
            <a:avLst/>
          </a:prstGeom>
        </p:spPr>
      </p:pic>
    </p:spTree>
    <p:extLst>
      <p:ext uri="{BB962C8B-B14F-4D97-AF65-F5344CB8AC3E}">
        <p14:creationId xmlns:p14="http://schemas.microsoft.com/office/powerpoint/2010/main" val="419069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582695A-8BE9-4AD9-8F8F-B975A15765D8}"/>
              </a:ext>
            </a:extLst>
          </p:cNvPr>
          <p:cNvSpPr txBox="1"/>
          <p:nvPr/>
        </p:nvSpPr>
        <p:spPr>
          <a:xfrm>
            <a:off x="4014787" y="123825"/>
            <a:ext cx="4162425" cy="400110"/>
          </a:xfrm>
          <a:prstGeom prst="rect">
            <a:avLst/>
          </a:prstGeom>
          <a:noFill/>
        </p:spPr>
        <p:txBody>
          <a:bodyPr wrap="square" rtlCol="0">
            <a:spAutoFit/>
          </a:bodyPr>
          <a:lstStyle/>
          <a:p>
            <a:r>
              <a:rPr lang="es-ES" dirty="0"/>
              <a:t> </a:t>
            </a:r>
            <a:r>
              <a:rPr lang="es-ES" sz="2000" dirty="0"/>
              <a:t>Cualidades Físicas </a:t>
            </a:r>
            <a:r>
              <a:rPr lang="es-ES" sz="2000" dirty="0" err="1"/>
              <a:t>Entrenables</a:t>
            </a:r>
            <a:r>
              <a:rPr lang="es-ES" sz="2000" dirty="0"/>
              <a:t> </a:t>
            </a:r>
            <a:endParaRPr lang="es-CL" sz="2000" dirty="0"/>
          </a:p>
        </p:txBody>
      </p:sp>
      <p:sp>
        <p:nvSpPr>
          <p:cNvPr id="3" name="Rectángulo 2">
            <a:extLst>
              <a:ext uri="{FF2B5EF4-FFF2-40B4-BE49-F238E27FC236}">
                <a16:creationId xmlns:a16="http://schemas.microsoft.com/office/drawing/2014/main" xmlns="" id="{604C7413-6127-4004-8110-CE732A8D29DC}"/>
              </a:ext>
            </a:extLst>
          </p:cNvPr>
          <p:cNvSpPr/>
          <p:nvPr/>
        </p:nvSpPr>
        <p:spPr>
          <a:xfrm>
            <a:off x="352425" y="589969"/>
            <a:ext cx="6096000" cy="1323439"/>
          </a:xfrm>
          <a:prstGeom prst="rect">
            <a:avLst/>
          </a:prstGeom>
        </p:spPr>
        <p:txBody>
          <a:bodyPr>
            <a:spAutoFit/>
          </a:bodyPr>
          <a:lstStyle/>
          <a:p>
            <a:r>
              <a:rPr lang="es-ES" sz="1600" b="1" dirty="0"/>
              <a:t>Resistencia Muscular:</a:t>
            </a:r>
          </a:p>
          <a:p>
            <a:r>
              <a:rPr lang="es-ES" sz="1600" dirty="0"/>
              <a:t>La resistencia muscular es la capacidad que tiene un músculo para contraerse durante periodos largos de tiempo, levantando, empujando o tirando de un peso determinado. </a:t>
            </a:r>
          </a:p>
        </p:txBody>
      </p:sp>
      <p:sp>
        <p:nvSpPr>
          <p:cNvPr id="4" name="Rectángulo 3">
            <a:extLst>
              <a:ext uri="{FF2B5EF4-FFF2-40B4-BE49-F238E27FC236}">
                <a16:creationId xmlns:a16="http://schemas.microsoft.com/office/drawing/2014/main" xmlns="" id="{411D4DD7-474E-4683-9550-5A8CC7D994D8}"/>
              </a:ext>
            </a:extLst>
          </p:cNvPr>
          <p:cNvSpPr/>
          <p:nvPr/>
        </p:nvSpPr>
        <p:spPr>
          <a:xfrm>
            <a:off x="352425" y="1979442"/>
            <a:ext cx="6096000" cy="1077218"/>
          </a:xfrm>
          <a:prstGeom prst="rect">
            <a:avLst/>
          </a:prstGeom>
        </p:spPr>
        <p:txBody>
          <a:bodyPr>
            <a:spAutoFit/>
          </a:bodyPr>
          <a:lstStyle/>
          <a:p>
            <a:r>
              <a:rPr lang="es-ES" sz="1600" b="1" dirty="0"/>
              <a:t>La fuerza muscular: </a:t>
            </a:r>
          </a:p>
          <a:p>
            <a:r>
              <a:rPr lang="es-ES" sz="1600" dirty="0"/>
              <a:t>Es la capacidad de un músculo o un grupo de músculos de ejercer tensión contra una carga durante la contracción muscular</a:t>
            </a:r>
          </a:p>
        </p:txBody>
      </p:sp>
      <p:sp>
        <p:nvSpPr>
          <p:cNvPr id="5" name="Rectángulo 4">
            <a:extLst>
              <a:ext uri="{FF2B5EF4-FFF2-40B4-BE49-F238E27FC236}">
                <a16:creationId xmlns:a16="http://schemas.microsoft.com/office/drawing/2014/main" xmlns="" id="{CA7C1FB4-2100-497A-BECC-F2B6FF5E0E1D}"/>
              </a:ext>
            </a:extLst>
          </p:cNvPr>
          <p:cNvSpPr/>
          <p:nvPr/>
        </p:nvSpPr>
        <p:spPr>
          <a:xfrm>
            <a:off x="352425" y="3104285"/>
            <a:ext cx="6096000" cy="1569660"/>
          </a:xfrm>
          <a:prstGeom prst="rect">
            <a:avLst/>
          </a:prstGeom>
        </p:spPr>
        <p:txBody>
          <a:bodyPr>
            <a:spAutoFit/>
          </a:bodyPr>
          <a:lstStyle/>
          <a:p>
            <a:r>
              <a:rPr lang="es-ES" sz="1600" b="1" dirty="0"/>
              <a:t>La Flexibilidad: </a:t>
            </a:r>
          </a:p>
          <a:p>
            <a:r>
              <a:rPr lang="es-ES" sz="1600" dirty="0"/>
              <a:t>Es la capacidad que tiene una articulación para realizar un movimiento articular con la máxima amplitud posible. </a:t>
            </a:r>
          </a:p>
          <a:p>
            <a:r>
              <a:rPr lang="es-ES" sz="1600" dirty="0"/>
              <a:t>Esta capacidad viene condicionada por dos factores principales: el tipo de articulación y la capacidad de estiramiento de los músculos implicados.</a:t>
            </a:r>
          </a:p>
        </p:txBody>
      </p:sp>
      <p:sp>
        <p:nvSpPr>
          <p:cNvPr id="6" name="Rectángulo 5">
            <a:extLst>
              <a:ext uri="{FF2B5EF4-FFF2-40B4-BE49-F238E27FC236}">
                <a16:creationId xmlns:a16="http://schemas.microsoft.com/office/drawing/2014/main" xmlns="" id="{9B2F8C5D-30AA-47C3-9265-BB61E29766C1}"/>
              </a:ext>
            </a:extLst>
          </p:cNvPr>
          <p:cNvSpPr/>
          <p:nvPr/>
        </p:nvSpPr>
        <p:spPr>
          <a:xfrm>
            <a:off x="352425" y="4721570"/>
            <a:ext cx="6096000" cy="1569660"/>
          </a:xfrm>
          <a:prstGeom prst="rect">
            <a:avLst/>
          </a:prstGeom>
        </p:spPr>
        <p:txBody>
          <a:bodyPr>
            <a:spAutoFit/>
          </a:bodyPr>
          <a:lstStyle/>
          <a:p>
            <a:r>
              <a:rPr lang="es-ES" sz="1600" b="1" dirty="0"/>
              <a:t>La velocidad en educación física: </a:t>
            </a:r>
          </a:p>
          <a:p>
            <a:r>
              <a:rPr lang="es-ES" sz="1600" dirty="0"/>
              <a:t>Es la frecuencia máxima en la que es posible que un individuo pueda cubrir una distancia o realizar un movimiento en un periodo de tiempo específico. La velocidad es una combinación del tiempo de reacción </a:t>
            </a:r>
          </a:p>
          <a:p>
            <a:r>
              <a:rPr lang="es-ES" sz="1600" dirty="0"/>
              <a:t>y el tiempo de movimiento.</a:t>
            </a:r>
          </a:p>
        </p:txBody>
      </p:sp>
      <p:pic>
        <p:nvPicPr>
          <p:cNvPr id="7" name="Imagen 6">
            <a:extLst>
              <a:ext uri="{FF2B5EF4-FFF2-40B4-BE49-F238E27FC236}">
                <a16:creationId xmlns:a16="http://schemas.microsoft.com/office/drawing/2014/main" xmlns="" id="{9417E055-1B56-4A11-84CE-82B875E42670}"/>
              </a:ext>
            </a:extLst>
          </p:cNvPr>
          <p:cNvPicPr>
            <a:picLocks noChangeAspect="1"/>
          </p:cNvPicPr>
          <p:nvPr/>
        </p:nvPicPr>
        <p:blipFill>
          <a:blip r:embed="rId2"/>
          <a:stretch>
            <a:fillRect/>
          </a:stretch>
        </p:blipFill>
        <p:spPr>
          <a:xfrm>
            <a:off x="6708676" y="1779617"/>
            <a:ext cx="5245200" cy="2706658"/>
          </a:xfrm>
          <a:prstGeom prst="rect">
            <a:avLst/>
          </a:prstGeom>
        </p:spPr>
      </p:pic>
    </p:spTree>
    <p:extLst>
      <p:ext uri="{BB962C8B-B14F-4D97-AF65-F5344CB8AC3E}">
        <p14:creationId xmlns:p14="http://schemas.microsoft.com/office/powerpoint/2010/main" val="186387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F61A117-4662-415A-8889-04D30DEA5AFF}"/>
              </a:ext>
            </a:extLst>
          </p:cNvPr>
          <p:cNvSpPr txBox="1"/>
          <p:nvPr/>
        </p:nvSpPr>
        <p:spPr>
          <a:xfrm>
            <a:off x="3128962" y="85725"/>
            <a:ext cx="6091238" cy="954107"/>
          </a:xfrm>
          <a:prstGeom prst="rect">
            <a:avLst/>
          </a:prstGeom>
          <a:noFill/>
        </p:spPr>
        <p:txBody>
          <a:bodyPr wrap="square" rtlCol="0">
            <a:spAutoFit/>
          </a:bodyPr>
          <a:lstStyle/>
          <a:p>
            <a:pPr algn="ctr"/>
            <a:r>
              <a:rPr lang="es-ES" sz="2800" b="1" dirty="0"/>
              <a:t>Principios básicos del Entrenamiento </a:t>
            </a:r>
            <a:endParaRPr lang="es-CL" sz="2800" b="1" dirty="0"/>
          </a:p>
        </p:txBody>
      </p:sp>
      <p:sp>
        <p:nvSpPr>
          <p:cNvPr id="3" name="Rectángulo 2">
            <a:extLst>
              <a:ext uri="{FF2B5EF4-FFF2-40B4-BE49-F238E27FC236}">
                <a16:creationId xmlns:a16="http://schemas.microsoft.com/office/drawing/2014/main" xmlns="" id="{37A7A9FB-AF3B-4482-A871-6C6D08F7CAF5}"/>
              </a:ext>
            </a:extLst>
          </p:cNvPr>
          <p:cNvSpPr/>
          <p:nvPr/>
        </p:nvSpPr>
        <p:spPr>
          <a:xfrm>
            <a:off x="247649" y="1160413"/>
            <a:ext cx="11515725" cy="1077218"/>
          </a:xfrm>
          <a:prstGeom prst="rect">
            <a:avLst/>
          </a:prstGeom>
        </p:spPr>
        <p:txBody>
          <a:bodyPr wrap="square">
            <a:spAutoFit/>
          </a:bodyPr>
          <a:lstStyle/>
          <a:p>
            <a:r>
              <a:rPr lang="es-ES" sz="1600" b="1" dirty="0"/>
              <a:t>Principios básicos del entrenamiento:</a:t>
            </a:r>
          </a:p>
          <a:p>
            <a:r>
              <a:rPr lang="es-ES" sz="1600" dirty="0"/>
              <a:t>El entrenamiento físico consta de cuatro principios básicos los cuales son: Principio de la adaptación, Principio de la progresión, Principio de la continuidad y Principio de la alternancia . Éstos son de suma importancia para  lograr una buena  condición física y por ende un efectivo entrenamiento.</a:t>
            </a:r>
          </a:p>
        </p:txBody>
      </p:sp>
      <p:sp>
        <p:nvSpPr>
          <p:cNvPr id="4" name="Rectángulo 3">
            <a:extLst>
              <a:ext uri="{FF2B5EF4-FFF2-40B4-BE49-F238E27FC236}">
                <a16:creationId xmlns:a16="http://schemas.microsoft.com/office/drawing/2014/main" xmlns="" id="{C6355FE2-D97B-408A-931C-1A4CEFB6DBD8}"/>
              </a:ext>
            </a:extLst>
          </p:cNvPr>
          <p:cNvSpPr/>
          <p:nvPr/>
        </p:nvSpPr>
        <p:spPr>
          <a:xfrm>
            <a:off x="247649" y="2358212"/>
            <a:ext cx="11725276" cy="1569660"/>
          </a:xfrm>
          <a:prstGeom prst="rect">
            <a:avLst/>
          </a:prstGeom>
        </p:spPr>
        <p:txBody>
          <a:bodyPr wrap="square">
            <a:spAutoFit/>
          </a:bodyPr>
          <a:lstStyle/>
          <a:p>
            <a:r>
              <a:rPr lang="es-ES" sz="1600" b="1" dirty="0"/>
              <a:t>1. Principio de adaptación:</a:t>
            </a:r>
          </a:p>
          <a:p>
            <a:r>
              <a:rPr lang="es-ES" sz="1600" dirty="0"/>
              <a:t>Nuestro organismo tiene la capacidad de resistir y habituarse rápidamente al ejercicio físico, ya que éste provoca en nuestro cuerpo cambios fisiológicos a nivel de aparatos y sistemas. Luego de ejercer algún deporte, nuestro organismo advierte un desgaste provocando así la disminución momentánea de nuestro nivel físico. Posteriormente nuestro cuerpo se recupera y logra superar el nivel anterior adaptándose a este esfuerzo, a lo que llamaremos sobre compensación.</a:t>
            </a:r>
          </a:p>
        </p:txBody>
      </p:sp>
      <p:sp>
        <p:nvSpPr>
          <p:cNvPr id="5" name="Rectángulo 4">
            <a:extLst>
              <a:ext uri="{FF2B5EF4-FFF2-40B4-BE49-F238E27FC236}">
                <a16:creationId xmlns:a16="http://schemas.microsoft.com/office/drawing/2014/main" xmlns="" id="{CFFC5813-C903-4D80-BA19-1A9CAF61A64C}"/>
              </a:ext>
            </a:extLst>
          </p:cNvPr>
          <p:cNvSpPr/>
          <p:nvPr/>
        </p:nvSpPr>
        <p:spPr>
          <a:xfrm>
            <a:off x="219075" y="3927872"/>
            <a:ext cx="11449050" cy="2308324"/>
          </a:xfrm>
          <a:prstGeom prst="rect">
            <a:avLst/>
          </a:prstGeom>
        </p:spPr>
        <p:txBody>
          <a:bodyPr wrap="square">
            <a:spAutoFit/>
          </a:bodyPr>
          <a:lstStyle/>
          <a:p>
            <a:endParaRPr lang="es-ES" sz="1600" b="1" dirty="0"/>
          </a:p>
          <a:p>
            <a:r>
              <a:rPr lang="es-ES" sz="1600" b="1" dirty="0"/>
              <a:t>2. Principio de progresión</a:t>
            </a:r>
          </a:p>
          <a:p>
            <a:r>
              <a:rPr lang="es-ES" sz="1600" dirty="0"/>
              <a:t>Nuestro organismo cuenta con la capacidad de resistir progresivamente a esfuerzos cada vez más grandes. Para que realmente podamos conseguir un aumento de nuestro nivel de condición física es necesario acrecentar de manera gradual el ejercicio físico y de esa manera encadenar con el tiempo todas las sobre compensaciones producidas y así alcanzar una sólida adaptación. También recibe el nombre de Principio del aumento progresivo de la carga de entrenamiento ya que como lo indica su nombre marca la elevación gradual de las cargas en el entrenamiento, el aumento del volumen y la intensidad de los ejercicios realizados. Es importante tomar en cuenta que las cargas de entrenamiento deben tener directa relación con el nivel de rendimiento del deportista.</a:t>
            </a:r>
          </a:p>
        </p:txBody>
      </p:sp>
    </p:spTree>
    <p:extLst>
      <p:ext uri="{BB962C8B-B14F-4D97-AF65-F5344CB8AC3E}">
        <p14:creationId xmlns:p14="http://schemas.microsoft.com/office/powerpoint/2010/main" val="502409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69</TotalTime>
  <Words>1311</Words>
  <Application>Microsoft Office PowerPoint</Application>
  <PresentationFormat>Panorámica</PresentationFormat>
  <Paragraphs>76</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Century Gothic</vt:lpstr>
      <vt:lpstr>Wingdings 3</vt:lpstr>
      <vt:lpstr>Ion</vt:lpstr>
      <vt:lpstr>Implementación de planes de entrenamiento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planes de entrenamiento</dc:title>
  <dc:creator>miguel ramos</dc:creator>
  <cp:lastModifiedBy>Usuario de Windows</cp:lastModifiedBy>
  <cp:revision>11</cp:revision>
  <dcterms:created xsi:type="dcterms:W3CDTF">2020-04-26T21:17:44Z</dcterms:created>
  <dcterms:modified xsi:type="dcterms:W3CDTF">2020-04-28T01:00:10Z</dcterms:modified>
</cp:coreProperties>
</file>